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47"/>
  </p:notesMasterIdLst>
  <p:sldIdLst>
    <p:sldId id="1850" r:id="rId2"/>
    <p:sldId id="1990" r:id="rId3"/>
    <p:sldId id="1991" r:id="rId4"/>
    <p:sldId id="1872" r:id="rId5"/>
    <p:sldId id="1874" r:id="rId6"/>
    <p:sldId id="1875" r:id="rId7"/>
    <p:sldId id="1876" r:id="rId8"/>
    <p:sldId id="1879" r:id="rId9"/>
    <p:sldId id="1881" r:id="rId10"/>
    <p:sldId id="1878" r:id="rId11"/>
    <p:sldId id="1883" r:id="rId12"/>
    <p:sldId id="1954" r:id="rId13"/>
    <p:sldId id="1953" r:id="rId14"/>
    <p:sldId id="1952" r:id="rId15"/>
    <p:sldId id="1884" r:id="rId16"/>
    <p:sldId id="1961" r:id="rId17"/>
    <p:sldId id="1962" r:id="rId18"/>
    <p:sldId id="1886" r:id="rId19"/>
    <p:sldId id="1956" r:id="rId20"/>
    <p:sldId id="1882" r:id="rId21"/>
    <p:sldId id="1963" r:id="rId22"/>
    <p:sldId id="1885" r:id="rId23"/>
    <p:sldId id="1957" r:id="rId24"/>
    <p:sldId id="1958" r:id="rId25"/>
    <p:sldId id="1959" r:id="rId26"/>
    <p:sldId id="1964" r:id="rId27"/>
    <p:sldId id="1965" r:id="rId28"/>
    <p:sldId id="1970" r:id="rId29"/>
    <p:sldId id="1971" r:id="rId30"/>
    <p:sldId id="1968" r:id="rId31"/>
    <p:sldId id="1967" r:id="rId32"/>
    <p:sldId id="1972" r:id="rId33"/>
    <p:sldId id="1973" r:id="rId34"/>
    <p:sldId id="1974" r:id="rId35"/>
    <p:sldId id="1975" r:id="rId36"/>
    <p:sldId id="1976" r:id="rId37"/>
    <p:sldId id="1977" r:id="rId38"/>
    <p:sldId id="1978" r:id="rId39"/>
    <p:sldId id="1979" r:id="rId40"/>
    <p:sldId id="1980" r:id="rId41"/>
    <p:sldId id="1981" r:id="rId42"/>
    <p:sldId id="1983" r:id="rId43"/>
    <p:sldId id="1984" r:id="rId44"/>
    <p:sldId id="1985" r:id="rId45"/>
    <p:sldId id="1986" r:id="rId46"/>
  </p:sldIdLst>
  <p:sldSz cx="12192000" cy="6858000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/>
    <p:restoredTop sz="96327"/>
  </p:normalViewPr>
  <p:slideViewPr>
    <p:cSldViewPr snapToGrid="0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287E-D527-974B-B600-3E9121D74DD6}" type="datetimeFigureOut">
              <a:t>5.10.2025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B2716-3F43-D944-8DC3-572DF6A1D1B0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36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7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45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8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7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8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5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6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0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1314532" y="2408241"/>
            <a:ext cx="4320117" cy="1216025"/>
          </a:xfrm>
        </p:spPr>
        <p:txBody>
          <a:bodyPr anchor="ctr"/>
          <a:lstStyle>
            <a:lvl1pPr marL="0" indent="0" algn="r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5896240" y="2408241"/>
            <a:ext cx="4320117" cy="1216025"/>
          </a:xfrm>
        </p:spPr>
        <p:txBody>
          <a:bodyPr anchor="ctr"/>
          <a:lstStyle>
            <a:lvl1pPr marL="0" indent="0" algn="l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1598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C764DE79-268F-4C1A-8933-263129D2AF90}" type="datetimeFigureOut">
              <a:rPr lang="en-US" dirty="0"/>
              <a:t>10/5/25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ctr" defTabSz="914377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modelcontextprotocol/servers?tab=readme-ov-file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modelcontextprotocol/python-sdk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edium.com/towards-artificial-intelligence/ai-engineers-handbook-to-mcp-architecture-6c45aece69e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modelcontextprotocol/servers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cp.so/?tab=featured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modelcontextprotocol/inspector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langchain-ai/mcpdoc" TargetMode="Externa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803CA0-CA83-0715-D99D-ED56FA898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MCP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439C7C42-201B-3FBB-669F-143D94E6A6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Model Context Protocol</a:t>
            </a:r>
          </a:p>
        </p:txBody>
      </p:sp>
    </p:spTree>
    <p:extLst>
      <p:ext uri="{BB962C8B-B14F-4D97-AF65-F5344CB8AC3E}">
        <p14:creationId xmlns:p14="http://schemas.microsoft.com/office/powerpoint/2010/main" val="317743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CDC86-23FD-E8F6-03D1-D217E06B9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a 3" descr="Profil męski kontur">
            <a:extLst>
              <a:ext uri="{FF2B5EF4-FFF2-40B4-BE49-F238E27FC236}">
                <a16:creationId xmlns:a16="http://schemas.microsoft.com/office/drawing/2014/main" id="{A9B60BFF-0A11-AA62-2610-AAD478495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432" y="2971800"/>
            <a:ext cx="914400" cy="91440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224E07BA-2E4F-CDAF-7A9C-27D0347EDF86}"/>
              </a:ext>
            </a:extLst>
          </p:cNvPr>
          <p:cNvSpPr/>
          <p:nvPr/>
        </p:nvSpPr>
        <p:spPr>
          <a:xfrm>
            <a:off x="3498865" y="2579864"/>
            <a:ext cx="1808480" cy="16982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50E22DF-1BCD-9B73-90CA-7897BCBB8838}"/>
              </a:ext>
            </a:extLst>
          </p:cNvPr>
          <p:cNvSpPr/>
          <p:nvPr/>
        </p:nvSpPr>
        <p:spPr>
          <a:xfrm>
            <a:off x="6672229" y="2585168"/>
            <a:ext cx="788657" cy="16982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2402C330-62B8-DB25-783E-203D3F213044}"/>
              </a:ext>
            </a:extLst>
          </p:cNvPr>
          <p:cNvSpPr txBox="1"/>
          <p:nvPr/>
        </p:nvSpPr>
        <p:spPr>
          <a:xfrm>
            <a:off x="4087153" y="463039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Host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6F041E5-63A3-E9B3-E76B-776A5A8DB86A}"/>
              </a:ext>
            </a:extLst>
          </p:cNvPr>
          <p:cNvSpPr txBox="1"/>
          <p:nvPr/>
        </p:nvSpPr>
        <p:spPr>
          <a:xfrm>
            <a:off x="6721581" y="4589203"/>
            <a:ext cx="73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Client</a:t>
            </a:r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33E4C59-5241-C3BF-56E8-6BD92967C41A}"/>
              </a:ext>
            </a:extLst>
          </p:cNvPr>
          <p:cNvGrpSpPr/>
          <p:nvPr/>
        </p:nvGrpSpPr>
        <p:grpSpPr>
          <a:xfrm>
            <a:off x="9070847" y="509256"/>
            <a:ext cx="1449055" cy="1687664"/>
            <a:chOff x="9052559" y="344664"/>
            <a:chExt cx="1449055" cy="1687664"/>
          </a:xfrm>
        </p:grpSpPr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3A1F4AAC-6165-A289-F9CC-FF3D95B11BC9}"/>
                </a:ext>
              </a:extLst>
            </p:cNvPr>
            <p:cNvSpPr/>
            <p:nvPr/>
          </p:nvSpPr>
          <p:spPr>
            <a:xfrm>
              <a:off x="9052559" y="344664"/>
              <a:ext cx="1449055" cy="134799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B1A650A7-6CF0-438F-389C-AF627795BEC3}"/>
                </a:ext>
              </a:extLst>
            </p:cNvPr>
            <p:cNvSpPr txBox="1"/>
            <p:nvPr/>
          </p:nvSpPr>
          <p:spPr>
            <a:xfrm>
              <a:off x="9229995" y="1693774"/>
              <a:ext cx="1094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/>
                <a:t>Server 1</a:t>
              </a:r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544168E7-4336-8A1E-171E-0B04F142FCF8}"/>
              </a:ext>
            </a:extLst>
          </p:cNvPr>
          <p:cNvGrpSpPr/>
          <p:nvPr/>
        </p:nvGrpSpPr>
        <p:grpSpPr>
          <a:xfrm>
            <a:off x="9070847" y="2744455"/>
            <a:ext cx="1449055" cy="1686545"/>
            <a:chOff x="9052559" y="2579863"/>
            <a:chExt cx="1449055" cy="1686545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16499707-C965-B1E5-DCC2-C0FBF8053190}"/>
                </a:ext>
              </a:extLst>
            </p:cNvPr>
            <p:cNvSpPr/>
            <p:nvPr/>
          </p:nvSpPr>
          <p:spPr>
            <a:xfrm>
              <a:off x="9052559" y="2579863"/>
              <a:ext cx="1449055" cy="134799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E56C4EB7-F6A3-98F0-093F-5A8308877031}"/>
                </a:ext>
              </a:extLst>
            </p:cNvPr>
            <p:cNvSpPr txBox="1"/>
            <p:nvPr/>
          </p:nvSpPr>
          <p:spPr>
            <a:xfrm>
              <a:off x="9229995" y="3927854"/>
              <a:ext cx="1094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/>
                <a:t>Server 2</a:t>
              </a:r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1AA2057-44F4-A465-E43A-6003ADA37713}"/>
              </a:ext>
            </a:extLst>
          </p:cNvPr>
          <p:cNvGrpSpPr/>
          <p:nvPr/>
        </p:nvGrpSpPr>
        <p:grpSpPr>
          <a:xfrm>
            <a:off x="9070847" y="4979657"/>
            <a:ext cx="1449055" cy="1704833"/>
            <a:chOff x="9052559" y="4815065"/>
            <a:chExt cx="1449055" cy="1704833"/>
          </a:xfrm>
        </p:grpSpPr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297EA527-EEEC-DAEC-9CD3-84D7432BE8E7}"/>
                </a:ext>
              </a:extLst>
            </p:cNvPr>
            <p:cNvSpPr/>
            <p:nvPr/>
          </p:nvSpPr>
          <p:spPr>
            <a:xfrm>
              <a:off x="9052559" y="4815065"/>
              <a:ext cx="1449055" cy="134799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pole tekstowe 13">
              <a:extLst>
                <a:ext uri="{FF2B5EF4-FFF2-40B4-BE49-F238E27FC236}">
                  <a16:creationId xmlns:a16="http://schemas.microsoft.com/office/drawing/2014/main" id="{D9FFA0D8-F4BB-9DD6-E1D4-FA05B3399AD9}"/>
                </a:ext>
              </a:extLst>
            </p:cNvPr>
            <p:cNvSpPr txBox="1"/>
            <p:nvPr/>
          </p:nvSpPr>
          <p:spPr>
            <a:xfrm>
              <a:off x="9229995" y="6181344"/>
              <a:ext cx="1094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/>
                <a:t>Server 3</a:t>
              </a:r>
            </a:p>
          </p:txBody>
        </p:sp>
      </p:grp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240CDA13-F93B-D491-060C-C263F00AACAD}"/>
              </a:ext>
            </a:extLst>
          </p:cNvPr>
          <p:cNvCxnSpPr>
            <a:cxnSpLocks/>
          </p:cNvCxnSpPr>
          <p:nvPr/>
        </p:nvCxnSpPr>
        <p:spPr>
          <a:xfrm>
            <a:off x="5380497" y="3446031"/>
            <a:ext cx="12128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02F9931E-764B-9834-0DDE-EEF9F982AD5E}"/>
              </a:ext>
            </a:extLst>
          </p:cNvPr>
          <p:cNvCxnSpPr>
            <a:cxnSpLocks/>
          </p:cNvCxnSpPr>
          <p:nvPr/>
        </p:nvCxnSpPr>
        <p:spPr>
          <a:xfrm>
            <a:off x="7599441" y="3446031"/>
            <a:ext cx="12128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1278BBCC-2FE3-8567-2843-8ABD057D0A52}"/>
              </a:ext>
            </a:extLst>
          </p:cNvPr>
          <p:cNvCxnSpPr>
            <a:cxnSpLocks/>
          </p:cNvCxnSpPr>
          <p:nvPr/>
        </p:nvCxnSpPr>
        <p:spPr>
          <a:xfrm flipV="1">
            <a:off x="7617729" y="1517904"/>
            <a:ext cx="1226329" cy="12265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7E4293CA-4558-9761-8EFE-32FCD3FC98FC}"/>
              </a:ext>
            </a:extLst>
          </p:cNvPr>
          <p:cNvCxnSpPr>
            <a:cxnSpLocks/>
          </p:cNvCxnSpPr>
          <p:nvPr/>
        </p:nvCxnSpPr>
        <p:spPr>
          <a:xfrm>
            <a:off x="7617729" y="4160593"/>
            <a:ext cx="1226329" cy="12265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>
            <a:extLst>
              <a:ext uri="{FF2B5EF4-FFF2-40B4-BE49-F238E27FC236}">
                <a16:creationId xmlns:a16="http://schemas.microsoft.com/office/drawing/2014/main" id="{8DC45FCF-046A-9938-742B-D1D95FBE110D}"/>
              </a:ext>
            </a:extLst>
          </p:cNvPr>
          <p:cNvCxnSpPr>
            <a:cxnSpLocks/>
          </p:cNvCxnSpPr>
          <p:nvPr/>
        </p:nvCxnSpPr>
        <p:spPr>
          <a:xfrm>
            <a:off x="2231136" y="3418450"/>
            <a:ext cx="12128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rostokąt 1">
            <a:extLst>
              <a:ext uri="{FF2B5EF4-FFF2-40B4-BE49-F238E27FC236}">
                <a16:creationId xmlns:a16="http://schemas.microsoft.com/office/drawing/2014/main" id="{4A81E036-A8BF-AEC3-7E11-F77B8ED92A11}"/>
              </a:ext>
            </a:extLst>
          </p:cNvPr>
          <p:cNvSpPr/>
          <p:nvPr/>
        </p:nvSpPr>
        <p:spPr>
          <a:xfrm>
            <a:off x="3231585" y="2247143"/>
            <a:ext cx="4386144" cy="29466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251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057D5-5B6D-CA80-3032-FCABB124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4D4F5474-D49E-2B09-6DF2-63B80210E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Process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DEE4E7F-2CAB-7217-A631-E84108ABE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34" y="3770884"/>
            <a:ext cx="3009900" cy="1803400"/>
          </a:xfrm>
          <a:prstGeom prst="rect">
            <a:avLst/>
          </a:prstGeom>
        </p:spPr>
      </p:pic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6C382F0F-EA17-B973-CDE8-C60E0FB4BBC1}"/>
              </a:ext>
            </a:extLst>
          </p:cNvPr>
          <p:cNvCxnSpPr/>
          <p:nvPr/>
        </p:nvCxnSpPr>
        <p:spPr>
          <a:xfrm>
            <a:off x="4743450" y="6038850"/>
            <a:ext cx="2895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35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F8EFD-9AE0-158A-3087-798542A91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7DEBCF-032D-1391-A682-D2CF0A04A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Process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93E6808-E3AE-BDD7-F8FB-4DFB983424D4}"/>
              </a:ext>
            </a:extLst>
          </p:cNvPr>
          <p:cNvSpPr txBox="1"/>
          <p:nvPr/>
        </p:nvSpPr>
        <p:spPr>
          <a:xfrm>
            <a:off x="3733800" y="1549400"/>
            <a:ext cx="516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/>
              <a:t>User: </a:t>
            </a:r>
            <a:r>
              <a:rPr lang="pl-PL"/>
              <a:t>makes a request through the host application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8172CB6-1DE4-4729-69D7-EF65FBD8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0" y="3383518"/>
            <a:ext cx="2273300" cy="182880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174D95E-0692-358C-FD02-3A9EADC5F614}"/>
              </a:ext>
            </a:extLst>
          </p:cNvPr>
          <p:cNvSpPr txBox="1"/>
          <p:nvPr/>
        </p:nvSpPr>
        <p:spPr>
          <a:xfrm>
            <a:off x="3733800" y="2084941"/>
            <a:ext cx="645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/>
              <a:t>LLM: </a:t>
            </a:r>
            <a:r>
              <a:rPr lang="pl-PL"/>
              <a:t>processes the request &gt; looks for corresponding MCP tools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C7A85C3-B224-5F56-8473-57E752CF46FF}"/>
              </a:ext>
            </a:extLst>
          </p:cNvPr>
          <p:cNvSpPr txBox="1"/>
          <p:nvPr/>
        </p:nvSpPr>
        <p:spPr>
          <a:xfrm>
            <a:off x="3733800" y="2620482"/>
            <a:ext cx="817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/>
              <a:t>Client: </a:t>
            </a:r>
            <a:r>
              <a:rPr lang="pl-PL"/>
              <a:t>if tool exists, packages the request &gt; forwards using MCP to the MCP Server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2A6D370-2462-8538-F098-00A0DF58CBAE}"/>
              </a:ext>
            </a:extLst>
          </p:cNvPr>
          <p:cNvSpPr txBox="1"/>
          <p:nvPr/>
        </p:nvSpPr>
        <p:spPr>
          <a:xfrm>
            <a:off x="3733801" y="3108325"/>
            <a:ext cx="817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/>
              <a:t>Server: </a:t>
            </a:r>
            <a:r>
              <a:rPr lang="pl-PL"/>
              <a:t>receives the request &gt; triggers appropriate action @tool &gt; processes its response &gt; sends back to Client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B7F24BF-4B67-949E-5536-702CBA6EDD4C}"/>
              </a:ext>
            </a:extLst>
          </p:cNvPr>
          <p:cNvSpPr txBox="1"/>
          <p:nvPr/>
        </p:nvSpPr>
        <p:spPr>
          <a:xfrm>
            <a:off x="3733800" y="3873167"/>
            <a:ext cx="817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/>
              <a:t>Client: </a:t>
            </a:r>
            <a:r>
              <a:rPr lang="pl-PL"/>
              <a:t>sends the response to the LLM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7791418C-7F77-45C3-A11A-1A5F59738977}"/>
              </a:ext>
            </a:extLst>
          </p:cNvPr>
          <p:cNvSpPr txBox="1"/>
          <p:nvPr/>
        </p:nvSpPr>
        <p:spPr>
          <a:xfrm>
            <a:off x="3733799" y="4466559"/>
            <a:ext cx="817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/>
              <a:t>LLM: </a:t>
            </a:r>
            <a:r>
              <a:rPr lang="pl-PL"/>
              <a:t>takes the response &gt; integrates into natural language response &gt; sends to the user via the host application</a:t>
            </a:r>
          </a:p>
        </p:txBody>
      </p:sp>
    </p:spTree>
    <p:extLst>
      <p:ext uri="{BB962C8B-B14F-4D97-AF65-F5344CB8AC3E}">
        <p14:creationId xmlns:p14="http://schemas.microsoft.com/office/powerpoint/2010/main" val="248734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5" grpId="0"/>
      <p:bldP spid="6" grpId="0"/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B2EB9-B8C2-4664-E4DD-23D6CF5B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60DA68C3-32D7-B3C1-311C-500AF6DB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Communication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D133A6C-AA2C-8A41-A5B6-DF395353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34" y="3770884"/>
            <a:ext cx="3009900" cy="1803400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84378D58-BE90-6864-6A84-9C12B175954C}"/>
              </a:ext>
            </a:extLst>
          </p:cNvPr>
          <p:cNvSpPr/>
          <p:nvPr/>
        </p:nvSpPr>
        <p:spPr>
          <a:xfrm>
            <a:off x="5829299" y="4614735"/>
            <a:ext cx="433387" cy="668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8FEC2CE-08F6-96FD-B03D-C223F5299A0E}"/>
              </a:ext>
            </a:extLst>
          </p:cNvPr>
          <p:cNvSpPr/>
          <p:nvPr/>
        </p:nvSpPr>
        <p:spPr>
          <a:xfrm>
            <a:off x="6472237" y="4614735"/>
            <a:ext cx="433387" cy="668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6DAC9F0-FE09-FD6C-2B63-B57EAE7921A8}"/>
              </a:ext>
            </a:extLst>
          </p:cNvPr>
          <p:cNvSpPr/>
          <p:nvPr/>
        </p:nvSpPr>
        <p:spPr>
          <a:xfrm rot="18945757">
            <a:off x="6427241" y="4234120"/>
            <a:ext cx="541379" cy="834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CE104AD1-ADB0-3B6A-FA60-D976F07F3FE8}"/>
              </a:ext>
            </a:extLst>
          </p:cNvPr>
          <p:cNvSpPr/>
          <p:nvPr/>
        </p:nvSpPr>
        <p:spPr>
          <a:xfrm rot="2654243" flipV="1">
            <a:off x="6425112" y="4982226"/>
            <a:ext cx="541379" cy="834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1622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27763-F57E-383D-C686-2EB42899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4D1ECB-644F-8A2E-0E11-DBB7F40B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Information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2424DA-C9B3-42DB-6B4B-DC6A1541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30" y="3749676"/>
            <a:ext cx="2743200" cy="180340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2695744C-9301-8363-C10A-B4DFD60D2290}"/>
              </a:ext>
            </a:extLst>
          </p:cNvPr>
          <p:cNvSpPr txBox="1"/>
          <p:nvPr/>
        </p:nvSpPr>
        <p:spPr>
          <a:xfrm>
            <a:off x="5486400" y="1549400"/>
            <a:ext cx="288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Structured formatting (XML)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AAD3E6A-C13F-79F3-1242-54498899BDA2}"/>
              </a:ext>
            </a:extLst>
          </p:cNvPr>
          <p:cNvSpPr txBox="1"/>
          <p:nvPr/>
        </p:nvSpPr>
        <p:spPr>
          <a:xfrm>
            <a:off x="5486400" y="2738993"/>
            <a:ext cx="375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Information hierarchies/prioritization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C435689F-92C5-1DE5-C3DD-B794E16C804D}"/>
              </a:ext>
            </a:extLst>
          </p:cNvPr>
          <p:cNvSpPr txBox="1"/>
          <p:nvPr/>
        </p:nvSpPr>
        <p:spPr>
          <a:xfrm>
            <a:off x="5486400" y="3928586"/>
            <a:ext cx="19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Metadata Tagging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BFFD92A-CF73-55D0-C333-47742558ECDE}"/>
              </a:ext>
            </a:extLst>
          </p:cNvPr>
          <p:cNvSpPr txBox="1"/>
          <p:nvPr/>
        </p:nvSpPr>
        <p:spPr>
          <a:xfrm>
            <a:off x="5486400" y="5118179"/>
            <a:ext cx="214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Process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7409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07B7-A42E-D7A5-9146-76284E8C6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98FFF56-7F66-AD34-A63F-35F7FCF3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34" y="3770884"/>
            <a:ext cx="3009900" cy="1803400"/>
          </a:xfrm>
          <a:prstGeom prst="rect">
            <a:avLst/>
          </a:prstGeom>
        </p:spPr>
      </p:pic>
      <p:sp>
        <p:nvSpPr>
          <p:cNvPr id="5" name="Tytuł 4">
            <a:extLst>
              <a:ext uri="{FF2B5EF4-FFF2-40B4-BE49-F238E27FC236}">
                <a16:creationId xmlns:a16="http://schemas.microsoft.com/office/drawing/2014/main" id="{95B344F7-C31B-C2AF-D96C-D151FB1C3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Host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7C92F63-C0D1-7923-EE88-6D5739AF818B}"/>
              </a:ext>
            </a:extLst>
          </p:cNvPr>
          <p:cNvSpPr/>
          <p:nvPr/>
        </p:nvSpPr>
        <p:spPr>
          <a:xfrm>
            <a:off x="5206746" y="4110499"/>
            <a:ext cx="1384554" cy="1282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686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E2A03-64D2-0241-94A2-61598592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71EBD0-15DF-D8B8-A4D4-F4B06CDF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Host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797D3C0-784D-61B1-48A0-0332D3ED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0" y="3383518"/>
            <a:ext cx="2273300" cy="18288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F5308253-E2EF-DB57-3A08-7A3DA7828623}"/>
              </a:ext>
            </a:extLst>
          </p:cNvPr>
          <p:cNvSpPr txBox="1"/>
          <p:nvPr/>
        </p:nvSpPr>
        <p:spPr>
          <a:xfrm>
            <a:off x="3648838" y="1813857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/>
              <a:t>Host runs AI model</a:t>
            </a:r>
            <a:r>
              <a:rPr lang="pl-PL"/>
              <a:t> - User asks a question </a:t>
            </a:r>
            <a:br>
              <a:rPr lang="pl-PL"/>
            </a:br>
            <a:br>
              <a:rPr lang="pl-PL"/>
            </a:br>
            <a:r>
              <a:rPr lang="pl-PL" b="1"/>
              <a:t>Host delegates to client</a:t>
            </a:r>
            <a:r>
              <a:rPr lang="pl-PL"/>
              <a:t> - "I need to get weather data" </a:t>
            </a:r>
          </a:p>
          <a:p>
            <a:br>
              <a:rPr lang="pl-PL" b="1"/>
            </a:br>
            <a:r>
              <a:rPr lang="pl-PL" b="1"/>
              <a:t>Client connects to server</a:t>
            </a:r>
            <a:r>
              <a:rPr lang="pl-PL"/>
              <a:t> - Finds appropriate MCP server </a:t>
            </a:r>
            <a:br>
              <a:rPr lang="pl-PL"/>
            </a:br>
            <a:br>
              <a:rPr lang="pl-PL"/>
            </a:br>
            <a:r>
              <a:rPr lang="pl-PL" b="1"/>
              <a:t>Client invokes tools/resources</a:t>
            </a:r>
            <a:r>
              <a:rPr lang="pl-PL"/>
              <a:t> - Gets the weather data </a:t>
            </a:r>
          </a:p>
          <a:p>
            <a:endParaRPr lang="pl-PL" b="1"/>
          </a:p>
          <a:p>
            <a:r>
              <a:rPr lang="pl-PL" b="1"/>
              <a:t>Client returns results</a:t>
            </a:r>
            <a:r>
              <a:rPr lang="pl-PL"/>
              <a:t> - Passes data back to host </a:t>
            </a:r>
            <a:br>
              <a:rPr lang="pl-PL"/>
            </a:br>
            <a:br>
              <a:rPr lang="pl-PL"/>
            </a:br>
            <a:r>
              <a:rPr lang="pl-PL" b="1"/>
              <a:t>Host uses results</a:t>
            </a:r>
            <a:r>
              <a:rPr lang="pl-PL"/>
              <a:t> - AI model incorporates data into response</a:t>
            </a:r>
          </a:p>
        </p:txBody>
      </p:sp>
    </p:spTree>
    <p:extLst>
      <p:ext uri="{BB962C8B-B14F-4D97-AF65-F5344CB8AC3E}">
        <p14:creationId xmlns:p14="http://schemas.microsoft.com/office/powerpoint/2010/main" val="210508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A39E-9B43-D707-D21B-F822FE9BF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F7CC3C-FC50-3348-3E15-80B21C59D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Host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3326A2D-A9B6-65FA-F5AA-49BF6E8B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0" y="3383518"/>
            <a:ext cx="2273300" cy="18288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74041207-7491-9350-3754-719AB6A1B408}"/>
              </a:ext>
            </a:extLst>
          </p:cNvPr>
          <p:cNvSpPr txBox="1"/>
          <p:nvPr/>
        </p:nvSpPr>
        <p:spPr>
          <a:xfrm>
            <a:off x="3648838" y="1813857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/>
              <a:t>Client is subordinate to host</a:t>
            </a:r>
            <a:r>
              <a:rPr lang="pl-PL"/>
              <a:t> - The host controls when and how MCP is used </a:t>
            </a:r>
            <a:br>
              <a:rPr lang="pl-PL"/>
            </a:br>
            <a:br>
              <a:rPr lang="pl-PL"/>
            </a:br>
            <a:r>
              <a:rPr lang="pl-PL" b="1"/>
              <a:t>Client is the bridge</a:t>
            </a:r>
            <a:r>
              <a:rPr lang="pl-PL"/>
              <a:t> - Handles all the technical MCP communication </a:t>
            </a:r>
            <a:br>
              <a:rPr lang="pl-PL"/>
            </a:br>
            <a:br>
              <a:rPr lang="pl-PL"/>
            </a:br>
            <a:r>
              <a:rPr lang="pl-PL" b="1"/>
              <a:t>Host makes decisions</a:t>
            </a:r>
            <a:r>
              <a:rPr lang="pl-PL"/>
              <a:t> - Determines which servers to connect to and when to use them </a:t>
            </a:r>
            <a:br>
              <a:rPr lang="pl-PL"/>
            </a:br>
            <a:br>
              <a:rPr lang="pl-PL"/>
            </a:br>
            <a:r>
              <a:rPr lang="pl-PL" b="1"/>
              <a:t>Separation of concerns</a:t>
            </a:r>
            <a:r>
              <a:rPr lang="pl-PL"/>
              <a:t> - Host focuses on AI, client focuses on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643982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430AA-706C-67AC-C971-0803AE9F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E431248-23DD-7061-6F88-D3185523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Client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BBAD240-79CE-9555-DC25-1EA3868D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34" y="3770884"/>
            <a:ext cx="3009900" cy="1803400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8E1503CF-56F5-8B3B-CEA8-CCD48683F936}"/>
              </a:ext>
            </a:extLst>
          </p:cNvPr>
          <p:cNvSpPr/>
          <p:nvPr/>
        </p:nvSpPr>
        <p:spPr>
          <a:xfrm>
            <a:off x="6132576" y="4257547"/>
            <a:ext cx="480822" cy="1017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4212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09B1-E68E-0A4C-0BA3-AC19FDF59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940BD2-20AA-94FB-7DD5-74DD425E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Client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EA5B869-B753-FABD-6CA4-538358AF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72" y="869680"/>
            <a:ext cx="6384628" cy="4856393"/>
          </a:xfrm>
          <a:prstGeom prst="rect">
            <a:avLst/>
          </a:prstGeom>
        </p:spPr>
      </p:pic>
      <p:grpSp>
        <p:nvGrpSpPr>
          <p:cNvPr id="4" name="Grupa 3">
            <a:extLst>
              <a:ext uri="{FF2B5EF4-FFF2-40B4-BE49-F238E27FC236}">
                <a16:creationId xmlns:a16="http://schemas.microsoft.com/office/drawing/2014/main" id="{9107D328-0316-A9E9-B7A9-C2E7FE6E29FB}"/>
              </a:ext>
            </a:extLst>
          </p:cNvPr>
          <p:cNvGrpSpPr/>
          <p:nvPr/>
        </p:nvGrpSpPr>
        <p:grpSpPr>
          <a:xfrm>
            <a:off x="6057900" y="5367814"/>
            <a:ext cx="1524072" cy="799921"/>
            <a:chOff x="5486400" y="3405664"/>
            <a:chExt cx="1524072" cy="799921"/>
          </a:xfrm>
        </p:grpSpPr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3E9C5D0E-6F25-E715-15C1-6DA0EA0B0A1D}"/>
                </a:ext>
              </a:extLst>
            </p:cNvPr>
            <p:cNvSpPr txBox="1"/>
            <p:nvPr/>
          </p:nvSpPr>
          <p:spPr>
            <a:xfrm>
              <a:off x="5486400" y="3405664"/>
              <a:ext cx="989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Invoke </a:t>
              </a:r>
              <a:r>
                <a:rPr lang="pl-PL" sz="1200" b="1"/>
                <a:t>Tools</a:t>
              </a:r>
              <a:endParaRPr lang="pl-PL" sz="1200"/>
            </a:p>
          </p:txBody>
        </p:sp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D7861D5E-E679-BF52-2DFA-051D0D93806A}"/>
                </a:ext>
              </a:extLst>
            </p:cNvPr>
            <p:cNvSpPr txBox="1"/>
            <p:nvPr/>
          </p:nvSpPr>
          <p:spPr>
            <a:xfrm>
              <a:off x="5486400" y="3667125"/>
              <a:ext cx="15240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Query for</a:t>
              </a:r>
              <a:r>
                <a:rPr lang="pl-PL" sz="1200" b="1"/>
                <a:t> Resources</a:t>
              </a:r>
              <a:endParaRPr lang="pl-PL" sz="1200"/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07B8E62C-8579-028F-579A-30B62268E4C1}"/>
                </a:ext>
              </a:extLst>
            </p:cNvPr>
            <p:cNvSpPr txBox="1"/>
            <p:nvPr/>
          </p:nvSpPr>
          <p:spPr>
            <a:xfrm>
              <a:off x="5486400" y="3928586"/>
              <a:ext cx="14857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Interpolate </a:t>
              </a:r>
              <a:r>
                <a:rPr lang="pl-PL" sz="1200" b="1"/>
                <a:t>Prompts</a:t>
              </a:r>
            </a:p>
          </p:txBody>
        </p:sp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EDAD8469-5E04-F719-E33F-F3161977F12A}"/>
              </a:ext>
            </a:extLst>
          </p:cNvPr>
          <p:cNvGrpSpPr/>
          <p:nvPr/>
        </p:nvGrpSpPr>
        <p:grpSpPr>
          <a:xfrm>
            <a:off x="7753350" y="290304"/>
            <a:ext cx="1394805" cy="799921"/>
            <a:chOff x="5486400" y="3405664"/>
            <a:chExt cx="1394805" cy="799921"/>
          </a:xfrm>
        </p:grpSpPr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129E5119-9422-BC14-BA6E-62FEA7BB5813}"/>
                </a:ext>
              </a:extLst>
            </p:cNvPr>
            <p:cNvSpPr txBox="1"/>
            <p:nvPr/>
          </p:nvSpPr>
          <p:spPr>
            <a:xfrm>
              <a:off x="5486400" y="3405664"/>
              <a:ext cx="1035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Expose </a:t>
              </a:r>
              <a:r>
                <a:rPr lang="pl-PL" sz="1200" b="1"/>
                <a:t>Tools</a:t>
              </a:r>
              <a:endParaRPr lang="pl-PL" sz="1200"/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5B8A4438-C812-0FFC-8291-5822818059D5}"/>
                </a:ext>
              </a:extLst>
            </p:cNvPr>
            <p:cNvSpPr txBox="1"/>
            <p:nvPr/>
          </p:nvSpPr>
          <p:spPr>
            <a:xfrm>
              <a:off x="5486400" y="3667125"/>
              <a:ext cx="1394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Expose </a:t>
              </a:r>
              <a:r>
                <a:rPr lang="pl-PL" sz="1200" b="1"/>
                <a:t>Resources</a:t>
              </a:r>
              <a:endParaRPr lang="pl-PL" sz="1200"/>
            </a:p>
          </p:txBody>
        </p:sp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2DD9D956-1707-2CF9-4AD7-6EB4A0DA64F8}"/>
                </a:ext>
              </a:extLst>
            </p:cNvPr>
            <p:cNvSpPr txBox="1"/>
            <p:nvPr/>
          </p:nvSpPr>
          <p:spPr>
            <a:xfrm>
              <a:off x="5486400" y="3928586"/>
              <a:ext cx="1248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200"/>
                <a:t>Expose </a:t>
              </a:r>
              <a:r>
                <a:rPr lang="pl-PL" sz="1200" b="1"/>
                <a:t>Prompts</a:t>
              </a:r>
            </a:p>
          </p:txBody>
        </p:sp>
      </p:grp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9551651-0167-C7B0-88B2-17CED1CBCB99}"/>
              </a:ext>
            </a:extLst>
          </p:cNvPr>
          <p:cNvSpPr txBox="1"/>
          <p:nvPr/>
        </p:nvSpPr>
        <p:spPr>
          <a:xfrm>
            <a:off x="5170690" y="1669275"/>
            <a:ext cx="124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&lt;communicate&gt;</a:t>
            </a:r>
            <a:endParaRPr lang="pl-PL" sz="1200" b="1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5213245-D732-659B-AF2C-3631923B3C92}"/>
              </a:ext>
            </a:extLst>
          </p:cNvPr>
          <p:cNvSpPr txBox="1"/>
          <p:nvPr/>
        </p:nvSpPr>
        <p:spPr>
          <a:xfrm>
            <a:off x="6675206" y="1669274"/>
            <a:ext cx="124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/>
              <a:t>&lt;communicate&gt;</a:t>
            </a:r>
            <a:endParaRPr lang="pl-PL" sz="1200" b="1"/>
          </a:p>
        </p:txBody>
      </p:sp>
    </p:spTree>
    <p:extLst>
      <p:ext uri="{BB962C8B-B14F-4D97-AF65-F5344CB8AC3E}">
        <p14:creationId xmlns:p14="http://schemas.microsoft.com/office/powerpoint/2010/main" val="71856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9E6D5C-1413-955C-CB2B-034721BB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4C2CEBE-DE24-10AE-5E05-604CC9CD9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3203C7-CA31-0FEE-E289-5A561A35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7063"/>
            <a:ext cx="7772400" cy="34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03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F0C05-9D3E-2962-0AD9-94E0555D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D9426DE7-3356-F5D7-92AF-1A3600C6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Server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E48D979-0B16-4EAB-195C-778914DA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34" y="3770884"/>
            <a:ext cx="3009900" cy="1803400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B69023B9-9A16-BCBF-8329-B2FAC91CB193}"/>
              </a:ext>
            </a:extLst>
          </p:cNvPr>
          <p:cNvSpPr/>
          <p:nvPr/>
        </p:nvSpPr>
        <p:spPr>
          <a:xfrm>
            <a:off x="6839711" y="3675888"/>
            <a:ext cx="578359" cy="6346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7983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E3AC-8191-66BF-BD2B-393820867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a 2">
            <a:extLst>
              <a:ext uri="{FF2B5EF4-FFF2-40B4-BE49-F238E27FC236}">
                <a16:creationId xmlns:a16="http://schemas.microsoft.com/office/drawing/2014/main" id="{07E2FBD4-CF88-28F0-D28F-66CAC45AB807}"/>
              </a:ext>
            </a:extLst>
          </p:cNvPr>
          <p:cNvGrpSpPr/>
          <p:nvPr/>
        </p:nvGrpSpPr>
        <p:grpSpPr>
          <a:xfrm>
            <a:off x="4455632" y="1751175"/>
            <a:ext cx="4021708" cy="4353509"/>
            <a:chOff x="9126695" y="405814"/>
            <a:chExt cx="1290126" cy="1396565"/>
          </a:xfrm>
        </p:grpSpPr>
        <p:sp>
          <p:nvSpPr>
            <p:cNvPr id="4" name="Prostokąt 3">
              <a:extLst>
                <a:ext uri="{FF2B5EF4-FFF2-40B4-BE49-F238E27FC236}">
                  <a16:creationId xmlns:a16="http://schemas.microsoft.com/office/drawing/2014/main" id="{0E15B754-862F-A82D-B91E-B37BBE50F504}"/>
                </a:ext>
              </a:extLst>
            </p:cNvPr>
            <p:cNvSpPr/>
            <p:nvPr/>
          </p:nvSpPr>
          <p:spPr>
            <a:xfrm>
              <a:off x="9126695" y="405814"/>
              <a:ext cx="1290126" cy="120014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" name="pole tekstowe 4">
              <a:extLst>
                <a:ext uri="{FF2B5EF4-FFF2-40B4-BE49-F238E27FC236}">
                  <a16:creationId xmlns:a16="http://schemas.microsoft.com/office/drawing/2014/main" id="{8C194EBB-6173-61B3-6AA5-EAB886ED3D13}"/>
                </a:ext>
              </a:extLst>
            </p:cNvPr>
            <p:cNvSpPr txBox="1"/>
            <p:nvPr/>
          </p:nvSpPr>
          <p:spPr>
            <a:xfrm>
              <a:off x="9229995" y="1693774"/>
              <a:ext cx="1094181" cy="10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/>
                <a:t>Server</a:t>
              </a:r>
            </a:p>
          </p:txBody>
        </p:sp>
      </p:grp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E89DF2C-F270-74FD-7271-4EDE8CF230B4}"/>
              </a:ext>
            </a:extLst>
          </p:cNvPr>
          <p:cNvSpPr txBox="1"/>
          <p:nvPr/>
        </p:nvSpPr>
        <p:spPr>
          <a:xfrm>
            <a:off x="5779956" y="1957422"/>
            <a:ext cx="113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@tool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3D81B73-C351-C4A8-1C5F-C913A047F93F}"/>
              </a:ext>
            </a:extLst>
          </p:cNvPr>
          <p:cNvSpPr txBox="1"/>
          <p:nvPr/>
        </p:nvSpPr>
        <p:spPr>
          <a:xfrm>
            <a:off x="5779956" y="3280660"/>
            <a:ext cx="199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@resource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C890964-9DBE-0201-18DD-3A7DF0AB3A5B}"/>
              </a:ext>
            </a:extLst>
          </p:cNvPr>
          <p:cNvSpPr txBox="1"/>
          <p:nvPr/>
        </p:nvSpPr>
        <p:spPr>
          <a:xfrm>
            <a:off x="5779956" y="4633878"/>
            <a:ext cx="1726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@prompt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FED007D-6BB0-DF9D-30BB-AED6D33BEAF6}"/>
              </a:ext>
            </a:extLst>
          </p:cNvPr>
          <p:cNvSpPr txBox="1"/>
          <p:nvPr/>
        </p:nvSpPr>
        <p:spPr>
          <a:xfrm>
            <a:off x="8778081" y="3022241"/>
            <a:ext cx="35749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read-only data sources that provide structured information to LLM, static or dynamic</a:t>
            </a:r>
            <a:br>
              <a:rPr lang="pl-PL"/>
            </a:br>
            <a:r>
              <a:rPr lang="pl-PL" sz="1200" i="1"/>
              <a:t>Files, DB Records, API responses</a:t>
            </a:r>
            <a:endParaRPr lang="pl-PL" sz="120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FBA2020-7EAD-FE96-1F7F-0411F082B2F7}"/>
              </a:ext>
            </a:extLst>
          </p:cNvPr>
          <p:cNvSpPr txBox="1"/>
          <p:nvPr/>
        </p:nvSpPr>
        <p:spPr>
          <a:xfrm>
            <a:off x="8778081" y="1702591"/>
            <a:ext cx="30358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allow the AI to perform specific tasks</a:t>
            </a:r>
            <a:br>
              <a:rPr lang="pl-PL"/>
            </a:br>
            <a:r>
              <a:rPr lang="pl-PL" sz="1200" i="1"/>
              <a:t>Retrieve/search, Send Message, Update DB..</a:t>
            </a:r>
            <a:endParaRPr lang="pl-PL" sz="120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F3291897-2CD4-51B4-DCC6-1C2CF85EEB18}"/>
              </a:ext>
            </a:extLst>
          </p:cNvPr>
          <p:cNvSpPr txBox="1"/>
          <p:nvPr/>
        </p:nvSpPr>
        <p:spPr>
          <a:xfrm>
            <a:off x="8741664" y="4379048"/>
            <a:ext cx="3272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reusable templates that help the LLM carry out structured tasks consistently</a:t>
            </a:r>
            <a:br>
              <a:rPr lang="pl-PL"/>
            </a:br>
            <a:r>
              <a:rPr lang="pl-PL" sz="1200" i="1"/>
              <a:t>Documentation Q&amp;A, Transcript Summary, Output as JSON</a:t>
            </a:r>
            <a:endParaRPr lang="pl-PL" sz="120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A2B56B9-03B8-5024-7AF2-4EC6AEDEA60A}"/>
              </a:ext>
            </a:extLst>
          </p:cNvPr>
          <p:cNvSpPr txBox="1"/>
          <p:nvPr/>
        </p:nvSpPr>
        <p:spPr>
          <a:xfrm>
            <a:off x="1286894" y="2070398"/>
            <a:ext cx="2232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Model-controlled</a:t>
            </a:r>
          </a:p>
          <a:p>
            <a:r>
              <a:rPr lang="pl-PL" sz="1200" i="1"/>
              <a:t>Functions invoked by the model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8FB5CB6-D078-60C0-5391-C9DDBD504A09}"/>
              </a:ext>
            </a:extLst>
          </p:cNvPr>
          <p:cNvSpPr txBox="1"/>
          <p:nvPr/>
        </p:nvSpPr>
        <p:spPr>
          <a:xfrm>
            <a:off x="1286894" y="3203715"/>
            <a:ext cx="22820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Application-controlled</a:t>
            </a:r>
          </a:p>
          <a:p>
            <a:r>
              <a:rPr lang="pl-PL" sz="1200" i="1"/>
              <a:t>Data exposed to the application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BA30992-AC4B-31F7-C994-9C78D1950FF8}"/>
              </a:ext>
            </a:extLst>
          </p:cNvPr>
          <p:cNvSpPr txBox="1"/>
          <p:nvPr/>
        </p:nvSpPr>
        <p:spPr>
          <a:xfrm>
            <a:off x="1286894" y="4649266"/>
            <a:ext cx="28001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User-controlled</a:t>
            </a:r>
          </a:p>
          <a:p>
            <a:r>
              <a:rPr lang="pl-PL" sz="1200" i="1"/>
              <a:t>Pre-defined templates for AI interactions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B7A3DA6C-D3F8-EC3D-A0EB-0A14A8D0FBA4}"/>
              </a:ext>
            </a:extLst>
          </p:cNvPr>
          <p:cNvSpPr txBox="1"/>
          <p:nvPr/>
        </p:nvSpPr>
        <p:spPr>
          <a:xfrm rot="16200000">
            <a:off x="3979889" y="3346330"/>
            <a:ext cx="2162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>
                <a:solidFill>
                  <a:schemeClr val="bg1">
                    <a:lumMod val="50000"/>
                  </a:schemeClr>
                </a:solidFill>
              </a:rPr>
              <a:t>{interfaces}</a:t>
            </a:r>
          </a:p>
        </p:txBody>
      </p:sp>
    </p:spTree>
    <p:extLst>
      <p:ext uri="{BB962C8B-B14F-4D97-AF65-F5344CB8AC3E}">
        <p14:creationId xmlns:p14="http://schemas.microsoft.com/office/powerpoint/2010/main" val="24125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a 2">
            <a:extLst>
              <a:ext uri="{FF2B5EF4-FFF2-40B4-BE49-F238E27FC236}">
                <a16:creationId xmlns:a16="http://schemas.microsoft.com/office/drawing/2014/main" id="{263F2FE8-6662-C148-A67F-A53278FDBE2B}"/>
              </a:ext>
            </a:extLst>
          </p:cNvPr>
          <p:cNvGrpSpPr/>
          <p:nvPr/>
        </p:nvGrpSpPr>
        <p:grpSpPr>
          <a:xfrm>
            <a:off x="4472565" y="1751175"/>
            <a:ext cx="4021708" cy="4353509"/>
            <a:chOff x="9132127" y="405814"/>
            <a:chExt cx="1290126" cy="1396565"/>
          </a:xfrm>
        </p:grpSpPr>
        <p:sp>
          <p:nvSpPr>
            <p:cNvPr id="4" name="Prostokąt 3">
              <a:extLst>
                <a:ext uri="{FF2B5EF4-FFF2-40B4-BE49-F238E27FC236}">
                  <a16:creationId xmlns:a16="http://schemas.microsoft.com/office/drawing/2014/main" id="{4B24756D-39D6-22AF-B18B-E4F509D45DED}"/>
                </a:ext>
              </a:extLst>
            </p:cNvPr>
            <p:cNvSpPr/>
            <p:nvPr/>
          </p:nvSpPr>
          <p:spPr>
            <a:xfrm>
              <a:off x="9132127" y="405814"/>
              <a:ext cx="1290126" cy="120014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" name="pole tekstowe 4">
              <a:extLst>
                <a:ext uri="{FF2B5EF4-FFF2-40B4-BE49-F238E27FC236}">
                  <a16:creationId xmlns:a16="http://schemas.microsoft.com/office/drawing/2014/main" id="{1ED3A04B-E3F3-49DD-B54C-EED973B286C6}"/>
                </a:ext>
              </a:extLst>
            </p:cNvPr>
            <p:cNvSpPr txBox="1"/>
            <p:nvPr/>
          </p:nvSpPr>
          <p:spPr>
            <a:xfrm>
              <a:off x="9229995" y="1693774"/>
              <a:ext cx="1094181" cy="10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600"/>
                <a:t>Server</a:t>
              </a:r>
            </a:p>
          </p:txBody>
        </p:sp>
      </p:grp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48E51C8-EFFC-4953-9BFC-C71D4D002E2E}"/>
              </a:ext>
            </a:extLst>
          </p:cNvPr>
          <p:cNvSpPr txBox="1"/>
          <p:nvPr/>
        </p:nvSpPr>
        <p:spPr>
          <a:xfrm>
            <a:off x="5779956" y="1957422"/>
            <a:ext cx="113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@tool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1B18AF4-846D-B2EE-5B95-379AB6779AED}"/>
              </a:ext>
            </a:extLst>
          </p:cNvPr>
          <p:cNvSpPr txBox="1"/>
          <p:nvPr/>
        </p:nvSpPr>
        <p:spPr>
          <a:xfrm>
            <a:off x="5779956" y="3280660"/>
            <a:ext cx="199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@resource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CC0D9A1-3480-6BF2-41ED-DFBD638740FB}"/>
              </a:ext>
            </a:extLst>
          </p:cNvPr>
          <p:cNvSpPr txBox="1"/>
          <p:nvPr/>
        </p:nvSpPr>
        <p:spPr>
          <a:xfrm>
            <a:off x="5779956" y="4633878"/>
            <a:ext cx="1726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/>
              <a:t>@prompt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46A029F-A5C5-B1AB-D39F-806D046DE385}"/>
              </a:ext>
            </a:extLst>
          </p:cNvPr>
          <p:cNvSpPr txBox="1"/>
          <p:nvPr/>
        </p:nvSpPr>
        <p:spPr>
          <a:xfrm>
            <a:off x="8778081" y="1702591"/>
            <a:ext cx="30358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allow the AI to perform specific tasks</a:t>
            </a:r>
            <a:br>
              <a:rPr lang="pl-PL"/>
            </a:br>
            <a:r>
              <a:rPr lang="pl-PL" sz="1200" i="1"/>
              <a:t>Retrieve/search, Send Message, Update DB..</a:t>
            </a:r>
            <a:endParaRPr lang="pl-PL" sz="120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505D199-C1E0-3232-D8DA-3EE53460FA7C}"/>
              </a:ext>
            </a:extLst>
          </p:cNvPr>
          <p:cNvSpPr txBox="1"/>
          <p:nvPr/>
        </p:nvSpPr>
        <p:spPr>
          <a:xfrm>
            <a:off x="8741664" y="4379048"/>
            <a:ext cx="3272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reusable templates that help the LLM carry out structured tasks consistently</a:t>
            </a:r>
            <a:br>
              <a:rPr lang="pl-PL"/>
            </a:br>
            <a:r>
              <a:rPr lang="pl-PL" sz="1200" i="1"/>
              <a:t>Documentation Q&amp;A, Transcript Summary, Output as JSON</a:t>
            </a:r>
            <a:endParaRPr lang="pl-PL" sz="120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56088C2D-FCD8-7F89-820A-BC44C75F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682"/>
            <a:ext cx="3100852" cy="841241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235E4F4B-D92D-7007-A685-E4B5DFED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58634"/>
            <a:ext cx="4144649" cy="841241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4B1C61BC-C2F5-FFCC-C3C5-7D35E767E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08" y="4534939"/>
            <a:ext cx="4252880" cy="662509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9CEB1045-9240-9FC7-22B0-FFF5D2143FD5}"/>
              </a:ext>
            </a:extLst>
          </p:cNvPr>
          <p:cNvSpPr txBox="1"/>
          <p:nvPr/>
        </p:nvSpPr>
        <p:spPr>
          <a:xfrm>
            <a:off x="8778081" y="3022241"/>
            <a:ext cx="35749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/>
              <a:t>read-only data sources that provide structured information to LLM, static or dynamic</a:t>
            </a:r>
            <a:br>
              <a:rPr lang="pl-PL"/>
            </a:br>
            <a:r>
              <a:rPr lang="pl-PL" sz="1200" i="1"/>
              <a:t>Files, DB Records, API responses</a:t>
            </a:r>
            <a:endParaRPr lang="pl-PL" sz="1200"/>
          </a:p>
        </p:txBody>
      </p:sp>
    </p:spTree>
    <p:extLst>
      <p:ext uri="{BB962C8B-B14F-4D97-AF65-F5344CB8AC3E}">
        <p14:creationId xmlns:p14="http://schemas.microsoft.com/office/powerpoint/2010/main" val="427070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D0610-73E9-4596-8793-C6CCC843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E30B7B-8A89-48A6-E5E0-6B58BE3B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@tool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B86B888-E8B0-BECE-F0F5-CDEB1DB82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9676"/>
            <a:ext cx="2616200" cy="19812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4CFEFC7-2032-E9BF-A186-9823EBCC9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188" y="736600"/>
            <a:ext cx="77724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4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A936F-63E8-0300-A5BA-73F36864D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532F9E-9CC6-CBD3-E6F0-7494D416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@resource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29CA847-C73A-D3C0-C433-E95333E3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9676"/>
            <a:ext cx="2616200" cy="198120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F226BB6-0855-7334-55DC-F05BEEC1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528" y="0"/>
            <a:ext cx="5106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5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8E6D7-02CC-56C4-7ACC-926F2F0EE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AD503C-BD91-207E-2A34-0F43E926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@prompt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003CC7-9C45-A0E9-6F51-535EF522C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9676"/>
            <a:ext cx="2616200" cy="198120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FFDBE30D-4B7D-0095-FE92-222996EFE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388" y="1673381"/>
            <a:ext cx="7366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2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DBE6B-11E6-AC72-5D19-62CBA8C92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A66C77A6-18E4-73D1-DE6F-BC3F59AE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How to create the MCP server?</a:t>
            </a:r>
          </a:p>
        </p:txBody>
      </p:sp>
    </p:spTree>
    <p:extLst>
      <p:ext uri="{BB962C8B-B14F-4D97-AF65-F5344CB8AC3E}">
        <p14:creationId xmlns:p14="http://schemas.microsoft.com/office/powerpoint/2010/main" val="416687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C7AA-D588-97B0-F824-372ACB6B5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35969B-04A1-CEF7-6AA3-610A963C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0" y="19462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From scratch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8A7B63D-85A6-3B09-D8F8-7AD501D651DB}"/>
              </a:ext>
            </a:extLst>
          </p:cNvPr>
          <p:cNvSpPr txBox="1"/>
          <p:nvPr/>
        </p:nvSpPr>
        <p:spPr>
          <a:xfrm>
            <a:off x="6837070" y="2527299"/>
            <a:ext cx="1662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/>
              <a:t>&lt; …\&gt;</a:t>
            </a:r>
          </a:p>
        </p:txBody>
      </p:sp>
    </p:spTree>
    <p:extLst>
      <p:ext uri="{BB962C8B-B14F-4D97-AF65-F5344CB8AC3E}">
        <p14:creationId xmlns:p14="http://schemas.microsoft.com/office/powerpoint/2010/main" val="13750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FD2D6-9118-3C3B-7D15-1C8F74103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36EB81-2915-740B-5E1B-BCD2AC54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0" y="28479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Basing on official MCP SDK </a:t>
            </a:r>
          </a:p>
        </p:txBody>
      </p:sp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2F1DD46F-E1B5-24B7-5BA0-B0FD2EC0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388" y="0"/>
            <a:ext cx="4508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0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C413D-3F52-AC6D-D6B5-4BAAE9886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F77257-0524-B6DB-1C1C-E9BA7B82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0" y="28479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Basing on official MCP Python-SDK</a:t>
            </a:r>
          </a:p>
        </p:txBody>
      </p: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169915AD-D533-CD40-8228-CA7FD317E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252" y="0"/>
            <a:ext cx="5455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2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FB6C2B-0F23-BB15-54AF-2796960B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8106917-0A2F-6626-93B7-3C4BFA671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1123E718-AD5B-123A-2967-9DB64621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75072"/>
            <a:ext cx="7772400" cy="570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60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49A74-27A0-9E92-272B-184BDA94E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48EF7F-9883-E751-6657-401FB907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3429000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Official integratons</a:t>
            </a:r>
          </a:p>
        </p:txBody>
      </p: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89BB477C-5489-B768-B71A-FE488DB1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179" y="0"/>
            <a:ext cx="7132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2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69D48-5561-2841-E045-9624819CE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813A35-91E1-90DA-CFFA-E7E97CF7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3429000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Use community-built MCP servers</a:t>
            </a:r>
          </a:p>
        </p:txBody>
      </p:sp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522190A9-EEF7-32DF-00D0-EEDC6747F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23" y="265014"/>
            <a:ext cx="7772400" cy="63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4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4EEF-57F1-B18E-2A7F-D2AA62DF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82C662EF-6593-97EF-5247-E96F2369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How to run the MCP server?</a:t>
            </a:r>
          </a:p>
        </p:txBody>
      </p:sp>
    </p:spTree>
    <p:extLst>
      <p:ext uri="{BB962C8B-B14F-4D97-AF65-F5344CB8AC3E}">
        <p14:creationId xmlns:p14="http://schemas.microsoft.com/office/powerpoint/2010/main" val="1018050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63CB1-4F14-993B-0190-4BC717DB8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2CEF2B-D78B-1053-8579-5FD066AF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3429000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Locally</a:t>
            </a:r>
            <a:br>
              <a:rPr lang="pl-PL" sz="4800"/>
            </a:br>
            <a:r>
              <a:rPr lang="pl-PL" sz="4800"/>
              <a:t>via stdio channel</a:t>
            </a:r>
          </a:p>
        </p:txBody>
      </p:sp>
      <p:pic>
        <p:nvPicPr>
          <p:cNvPr id="4" name="Grafika 3" descr="Laptop kontur">
            <a:extLst>
              <a:ext uri="{FF2B5EF4-FFF2-40B4-BE49-F238E27FC236}">
                <a16:creationId xmlns:a16="http://schemas.microsoft.com/office/drawing/2014/main" id="{B857456F-14D8-8A78-81F3-4C9DFA0DC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6385" y="1502228"/>
            <a:ext cx="3472543" cy="34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11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2336C-A761-BBAC-B64E-AE3545338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D47ED0-6EE6-2299-BD2A-072558F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3429000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Remotely</a:t>
            </a:r>
            <a:br>
              <a:rPr lang="pl-PL" sz="4800"/>
            </a:br>
            <a:r>
              <a:rPr lang="pl-PL" sz="4800"/>
              <a:t>via Streamable HTTP </a:t>
            </a:r>
            <a:br>
              <a:rPr lang="pl-PL" sz="4800"/>
            </a:br>
            <a:r>
              <a:rPr lang="pl-PL" sz="4800"/>
              <a:t>channel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61DBCEF-7A8A-6E9E-7495-010A2399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35" y="0"/>
            <a:ext cx="5014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25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2DEE6-EB95-C43B-2224-BE5AB5279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6FCDE4-A477-C80B-DA3A-111AF453B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28479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Docker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0701C69-74A0-F928-C658-4FBDEFBE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35" y="0"/>
            <a:ext cx="5014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96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B2BCD-3FA5-B3C5-31CC-CC64EF6EC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25903B58-43EB-FF81-891E-151911EC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Security?</a:t>
            </a:r>
          </a:p>
        </p:txBody>
      </p:sp>
    </p:spTree>
    <p:extLst>
      <p:ext uri="{BB962C8B-B14F-4D97-AF65-F5344CB8AC3E}">
        <p14:creationId xmlns:p14="http://schemas.microsoft.com/office/powerpoint/2010/main" val="3963958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5CC9-AF4E-82EE-2FEE-8F3E58E32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461D1746-A751-7FEB-3937-515830D9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Useful tools</a:t>
            </a:r>
          </a:p>
        </p:txBody>
      </p:sp>
    </p:spTree>
    <p:extLst>
      <p:ext uri="{BB962C8B-B14F-4D97-AF65-F5344CB8AC3E}">
        <p14:creationId xmlns:p14="http://schemas.microsoft.com/office/powerpoint/2010/main" val="2024986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323A1-37F1-6673-F812-E42B19788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3AD1A6-6E77-1B60-668F-FAF55E78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5" y="2847974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MCP inspector</a:t>
            </a:r>
          </a:p>
        </p:txBody>
      </p:sp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8659A942-6926-FFD2-D414-80F4285C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33" y="747958"/>
            <a:ext cx="8054846" cy="55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6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948CE-62FF-26AF-DD2A-A1839F864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D1841F3-839F-F216-4CB8-31279C52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79" y="616161"/>
            <a:ext cx="7772400" cy="5625676"/>
          </a:xfrm>
          <a:prstGeom prst="rect">
            <a:avLst/>
          </a:prstGeom>
        </p:spPr>
      </p:pic>
      <p:sp>
        <p:nvSpPr>
          <p:cNvPr id="6" name="Tytuł 5">
            <a:extLst>
              <a:ext uri="{FF2B5EF4-FFF2-40B4-BE49-F238E27FC236}">
                <a16:creationId xmlns:a16="http://schemas.microsoft.com/office/drawing/2014/main" id="{88176684-FEF1-7F40-4C23-B650E9D7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70437B2E-0C15-8F25-71C8-0E7B247D0323}"/>
              </a:ext>
            </a:extLst>
          </p:cNvPr>
          <p:cNvSpPr txBox="1">
            <a:spLocks/>
          </p:cNvSpPr>
          <p:nvPr/>
        </p:nvSpPr>
        <p:spPr>
          <a:xfrm>
            <a:off x="403095" y="2847974"/>
            <a:ext cx="4011084" cy="11620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20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pl-PL" sz="4800"/>
              <a:t>llms.txt</a:t>
            </a:r>
          </a:p>
        </p:txBody>
      </p:sp>
    </p:spTree>
    <p:extLst>
      <p:ext uri="{BB962C8B-B14F-4D97-AF65-F5344CB8AC3E}">
        <p14:creationId xmlns:p14="http://schemas.microsoft.com/office/powerpoint/2010/main" val="76134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A9938-A0F5-AF20-C0F4-99994984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ED52BA-286D-0447-D166-446A4E04F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75" y="2349097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Problem</a:t>
            </a:r>
          </a:p>
        </p:txBody>
      </p:sp>
      <p:pic>
        <p:nvPicPr>
          <p:cNvPr id="8" name="Grafika 7" descr="Robot kontur">
            <a:extLst>
              <a:ext uri="{FF2B5EF4-FFF2-40B4-BE49-F238E27FC236}">
                <a16:creationId xmlns:a16="http://schemas.microsoft.com/office/drawing/2014/main" id="{3D019422-AC83-26CD-6081-525E5EB40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907" y="2349097"/>
            <a:ext cx="1707583" cy="170758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E07B7A4F-DFDC-B8E1-B82B-7D501A9C920A}"/>
              </a:ext>
            </a:extLst>
          </p:cNvPr>
          <p:cNvSpPr txBox="1"/>
          <p:nvPr/>
        </p:nvSpPr>
        <p:spPr>
          <a:xfrm>
            <a:off x="4924719" y="2947181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/>
              <a:t>&lt;code_1&gt;</a:t>
            </a: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EB3E5301-6F87-C70D-72DC-949F213183AF}"/>
              </a:ext>
            </a:extLst>
          </p:cNvPr>
          <p:cNvCxnSpPr/>
          <p:nvPr/>
        </p:nvCxnSpPr>
        <p:spPr>
          <a:xfrm>
            <a:off x="7028597" y="319357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B2CD8C8-F246-46B0-BCD0-697EF3991C33}"/>
              </a:ext>
            </a:extLst>
          </p:cNvPr>
          <p:cNvGrpSpPr/>
          <p:nvPr/>
        </p:nvGrpSpPr>
        <p:grpSpPr>
          <a:xfrm>
            <a:off x="4924719" y="3794078"/>
            <a:ext cx="3403188" cy="1273846"/>
            <a:chOff x="4924719" y="3794078"/>
            <a:chExt cx="3403188" cy="1273846"/>
          </a:xfrm>
        </p:grpSpPr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18EF4190-1B9F-0AAF-5750-254554EF9518}"/>
                </a:ext>
              </a:extLst>
            </p:cNvPr>
            <p:cNvSpPr txBox="1"/>
            <p:nvPr/>
          </p:nvSpPr>
          <p:spPr>
            <a:xfrm>
              <a:off x="4924719" y="4544704"/>
              <a:ext cx="1728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&lt;code_3&gt;</a:t>
              </a:r>
            </a:p>
          </p:txBody>
        </p:sp>
        <p:cxnSp>
          <p:nvCxnSpPr>
            <p:cNvPr id="17" name="Łącznik prosty ze strzałką 16">
              <a:extLst>
                <a:ext uri="{FF2B5EF4-FFF2-40B4-BE49-F238E27FC236}">
                  <a16:creationId xmlns:a16="http://schemas.microsoft.com/office/drawing/2014/main" id="{45EE0E83-97E9-EBC8-CB3E-35C4748C5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597" y="3794078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C4C9D9D9-D238-F6B4-CEAB-C0801D388E3A}"/>
              </a:ext>
            </a:extLst>
          </p:cNvPr>
          <p:cNvGrpSpPr/>
          <p:nvPr/>
        </p:nvGrpSpPr>
        <p:grpSpPr>
          <a:xfrm>
            <a:off x="4924719" y="1388497"/>
            <a:ext cx="3403188" cy="1273846"/>
            <a:chOff x="4924719" y="1388497"/>
            <a:chExt cx="3403188" cy="1273846"/>
          </a:xfrm>
        </p:grpSpPr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D712393E-B17A-EFAA-89F9-3482404CE01A}"/>
                </a:ext>
              </a:extLst>
            </p:cNvPr>
            <p:cNvSpPr txBox="1"/>
            <p:nvPr/>
          </p:nvSpPr>
          <p:spPr>
            <a:xfrm>
              <a:off x="4924719" y="1388497"/>
              <a:ext cx="1728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&lt;code_2&gt;</a:t>
              </a:r>
            </a:p>
          </p:txBody>
        </p: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FB9A4733-4501-DDE7-58B3-EB5118D7F590}"/>
                </a:ext>
              </a:extLst>
            </p:cNvPr>
            <p:cNvCxnSpPr>
              <a:cxnSpLocks/>
            </p:cNvCxnSpPr>
            <p:nvPr/>
          </p:nvCxnSpPr>
          <p:spPr>
            <a:xfrm>
              <a:off x="7028597" y="1911717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39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69586-25D6-E7F2-1CF9-8B7E100E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893D1163-9F11-AAE8-728D-7E164F25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79" y="687259"/>
            <a:ext cx="7772400" cy="5483480"/>
          </a:xfrm>
          <a:prstGeom prst="rect">
            <a:avLst/>
          </a:prstGeom>
        </p:spPr>
      </p:pic>
      <p:sp>
        <p:nvSpPr>
          <p:cNvPr id="6" name="Tytuł 5">
            <a:extLst>
              <a:ext uri="{FF2B5EF4-FFF2-40B4-BE49-F238E27FC236}">
                <a16:creationId xmlns:a16="http://schemas.microsoft.com/office/drawing/2014/main" id="{11E593DD-DBB5-E9D2-0E98-4EEEC943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CDDEF71D-87C9-19D6-720E-724A1CA7BFE0}"/>
              </a:ext>
            </a:extLst>
          </p:cNvPr>
          <p:cNvSpPr txBox="1">
            <a:spLocks/>
          </p:cNvSpPr>
          <p:nvPr/>
        </p:nvSpPr>
        <p:spPr>
          <a:xfrm>
            <a:off x="403095" y="2847974"/>
            <a:ext cx="4011084" cy="11620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20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pl-PL" sz="4800"/>
              <a:t>LangGraph llms.txt</a:t>
            </a:r>
          </a:p>
        </p:txBody>
      </p:sp>
    </p:spTree>
    <p:extLst>
      <p:ext uri="{BB962C8B-B14F-4D97-AF65-F5344CB8AC3E}">
        <p14:creationId xmlns:p14="http://schemas.microsoft.com/office/powerpoint/2010/main" val="1214338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F7806-4A91-540B-531D-DBF95D21C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734DD4-4D06-1052-A339-10E119DC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8" y="3186641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MCP llms-txt Documentation Server</a:t>
            </a:r>
          </a:p>
        </p:txBody>
      </p: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E7A34E72-44F5-51F2-17FB-4276AC3D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089" y="-1"/>
            <a:ext cx="6509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DD20-2D50-F0F5-BFC5-8DBA755AB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DA9A9F-F36C-D5BB-B956-5EE7F616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8" y="2610908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MCP Inspector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09471AF-FDA5-E4DD-ADBE-BB15C3E0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112" y="0"/>
            <a:ext cx="7670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27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302E1-4203-3D21-0A4A-E2415C36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DF723C-FB44-D478-3753-5459A352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8" y="2610908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Claude integration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C5D6E62-F094-6402-72F5-E588D605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90" y="548827"/>
            <a:ext cx="7772400" cy="55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66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DD068-A472-DEB1-0164-8EC3C57C0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4D6DFC-3CBB-6FB5-3CEF-81F2EEF7A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8" y="2610908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Claude integration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EA13EB1-7FD7-06BA-80A7-1C4A18AB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572" y="1282027"/>
            <a:ext cx="7772400" cy="381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63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A652F-F276-2BBD-C5C3-40BE7BCC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E20267-06D5-E82F-6668-41E6636A9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8" y="2610908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Claude integration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FA7AAAD-7EB0-862C-36F1-CAD0AA80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89" y="0"/>
            <a:ext cx="5466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0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057B4-33BB-01F8-B9BD-9D9FB36A7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60F906-3446-A412-2D10-6CDF795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75" y="2349097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Theorem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D56F4BB-94F7-4E24-ACC0-4C9F21A5408C}"/>
              </a:ext>
            </a:extLst>
          </p:cNvPr>
          <p:cNvSpPr txBox="1"/>
          <p:nvPr/>
        </p:nvSpPr>
        <p:spPr>
          <a:xfrm>
            <a:off x="4632043" y="2098956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i="1"/>
              <a:t>In software engineering </a:t>
            </a:r>
          </a:p>
          <a:p>
            <a:r>
              <a:rPr lang="pl-PL" sz="3200" i="1"/>
              <a:t>you can solve any problem </a:t>
            </a:r>
          </a:p>
          <a:p>
            <a:r>
              <a:rPr lang="pl-PL" sz="3200" i="1"/>
              <a:t>by adding an extra layer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19859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59E5-670A-7565-0A8B-7E75105CA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166B05-18B3-45DC-059A-CC5F8F44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75" y="2349097"/>
            <a:ext cx="4011084" cy="1162051"/>
          </a:xfrm>
        </p:spPr>
        <p:txBody>
          <a:bodyPr>
            <a:noAutofit/>
          </a:bodyPr>
          <a:lstStyle/>
          <a:p>
            <a:r>
              <a:rPr lang="pl-PL" sz="4800"/>
              <a:t>Solution</a:t>
            </a:r>
          </a:p>
        </p:txBody>
      </p:sp>
      <p:pic>
        <p:nvPicPr>
          <p:cNvPr id="8" name="Grafika 7" descr="Robot kontur">
            <a:extLst>
              <a:ext uri="{FF2B5EF4-FFF2-40B4-BE49-F238E27FC236}">
                <a16:creationId xmlns:a16="http://schemas.microsoft.com/office/drawing/2014/main" id="{0BB509B8-F789-025F-B869-1013D829C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027" y="2339783"/>
            <a:ext cx="1707583" cy="170758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60812A07-44CA-C4DE-AADC-46D62CDF4CE2}"/>
              </a:ext>
            </a:extLst>
          </p:cNvPr>
          <p:cNvSpPr txBox="1"/>
          <p:nvPr/>
        </p:nvSpPr>
        <p:spPr>
          <a:xfrm>
            <a:off x="3461679" y="3008141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/>
              <a:t>&lt;code_1&gt;</a:t>
            </a: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505DB92F-FBDA-3DC3-747E-8A0A405CF04C}"/>
              </a:ext>
            </a:extLst>
          </p:cNvPr>
          <p:cNvCxnSpPr>
            <a:cxnSpLocks/>
          </p:cNvCxnSpPr>
          <p:nvPr/>
        </p:nvCxnSpPr>
        <p:spPr>
          <a:xfrm>
            <a:off x="5565557" y="325453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48BB99A-4D77-2C38-E273-503BBE0012DC}"/>
              </a:ext>
            </a:extLst>
          </p:cNvPr>
          <p:cNvGrpSpPr/>
          <p:nvPr/>
        </p:nvGrpSpPr>
        <p:grpSpPr>
          <a:xfrm>
            <a:off x="3461679" y="3855038"/>
            <a:ext cx="3403188" cy="1273846"/>
            <a:chOff x="4924719" y="3794078"/>
            <a:chExt cx="3403188" cy="1273846"/>
          </a:xfrm>
        </p:grpSpPr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2EB81F7E-FD9C-0CF6-8D2C-661A823EBA54}"/>
                </a:ext>
              </a:extLst>
            </p:cNvPr>
            <p:cNvSpPr txBox="1"/>
            <p:nvPr/>
          </p:nvSpPr>
          <p:spPr>
            <a:xfrm>
              <a:off x="4924719" y="4544704"/>
              <a:ext cx="1728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&lt;code_3&gt;</a:t>
              </a:r>
            </a:p>
          </p:txBody>
        </p:sp>
        <p:cxnSp>
          <p:nvCxnSpPr>
            <p:cNvPr id="17" name="Łącznik prosty ze strzałką 16">
              <a:extLst>
                <a:ext uri="{FF2B5EF4-FFF2-40B4-BE49-F238E27FC236}">
                  <a16:creationId xmlns:a16="http://schemas.microsoft.com/office/drawing/2014/main" id="{FABCBC4B-E887-4373-E439-5423F03C9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597" y="3794078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2E3F086E-CFA8-5BFD-FB6A-960DCCD48EDD}"/>
              </a:ext>
            </a:extLst>
          </p:cNvPr>
          <p:cNvGrpSpPr/>
          <p:nvPr/>
        </p:nvGrpSpPr>
        <p:grpSpPr>
          <a:xfrm>
            <a:off x="3461679" y="1449457"/>
            <a:ext cx="3403188" cy="1273846"/>
            <a:chOff x="4924719" y="1388497"/>
            <a:chExt cx="3403188" cy="1273846"/>
          </a:xfrm>
        </p:grpSpPr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ABBE5815-AE53-1056-EF51-D3EA27C21E16}"/>
                </a:ext>
              </a:extLst>
            </p:cNvPr>
            <p:cNvSpPr txBox="1"/>
            <p:nvPr/>
          </p:nvSpPr>
          <p:spPr>
            <a:xfrm>
              <a:off x="4924719" y="1388497"/>
              <a:ext cx="1728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&lt;code_2&gt;</a:t>
              </a:r>
            </a:p>
          </p:txBody>
        </p: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DF18C766-DE84-814F-6DEB-20185A9AF85E}"/>
                </a:ext>
              </a:extLst>
            </p:cNvPr>
            <p:cNvCxnSpPr>
              <a:cxnSpLocks/>
            </p:cNvCxnSpPr>
            <p:nvPr/>
          </p:nvCxnSpPr>
          <p:spPr>
            <a:xfrm>
              <a:off x="7028597" y="1911717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rostokąt 3">
            <a:extLst>
              <a:ext uri="{FF2B5EF4-FFF2-40B4-BE49-F238E27FC236}">
                <a16:creationId xmlns:a16="http://schemas.microsoft.com/office/drawing/2014/main" id="{91DE6387-57B2-EDDC-5861-A96399FDEF3B}"/>
              </a:ext>
            </a:extLst>
          </p:cNvPr>
          <p:cNvSpPr/>
          <p:nvPr/>
        </p:nvSpPr>
        <p:spPr>
          <a:xfrm>
            <a:off x="7014225" y="2451478"/>
            <a:ext cx="1808480" cy="16982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73EEADEC-4C3C-EDB2-CBAC-82FB45832DEF}"/>
              </a:ext>
            </a:extLst>
          </p:cNvPr>
          <p:cNvCxnSpPr>
            <a:cxnSpLocks/>
          </p:cNvCxnSpPr>
          <p:nvPr/>
        </p:nvCxnSpPr>
        <p:spPr>
          <a:xfrm>
            <a:off x="9050437" y="325453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3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13C39C44-5F22-1D45-F4A3-17A920D3A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pl-PL"/>
              <a:t>Model Context Protocol</a:t>
            </a:r>
          </a:p>
        </p:txBody>
      </p:sp>
    </p:spTree>
    <p:extLst>
      <p:ext uri="{BB962C8B-B14F-4D97-AF65-F5344CB8AC3E}">
        <p14:creationId xmlns:p14="http://schemas.microsoft.com/office/powerpoint/2010/main" val="129046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16236-6ED4-81CC-3338-C29CE129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 descr="Robot kontur">
            <a:extLst>
              <a:ext uri="{FF2B5EF4-FFF2-40B4-BE49-F238E27FC236}">
                <a16:creationId xmlns:a16="http://schemas.microsoft.com/office/drawing/2014/main" id="{2402EA15-F659-608F-9A37-D69E5DB8A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907" y="2349097"/>
            <a:ext cx="1707583" cy="170758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A71792D-F4A2-D8ED-67FA-8238129AFE26}"/>
              </a:ext>
            </a:extLst>
          </p:cNvPr>
          <p:cNvSpPr txBox="1"/>
          <p:nvPr/>
        </p:nvSpPr>
        <p:spPr>
          <a:xfrm>
            <a:off x="3227267" y="2905632"/>
            <a:ext cx="3115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/>
              <a:t>&lt;Claude 4.1 Opus&gt;</a:t>
            </a: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34A74F8A-066E-3696-2E59-C5DEF6645375}"/>
              </a:ext>
            </a:extLst>
          </p:cNvPr>
          <p:cNvCxnSpPr/>
          <p:nvPr/>
        </p:nvCxnSpPr>
        <p:spPr>
          <a:xfrm>
            <a:off x="7028597" y="319357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a 27">
            <a:extLst>
              <a:ext uri="{FF2B5EF4-FFF2-40B4-BE49-F238E27FC236}">
                <a16:creationId xmlns:a16="http://schemas.microsoft.com/office/drawing/2014/main" id="{96102F00-8BBE-0B19-757F-97B8A6138074}"/>
              </a:ext>
            </a:extLst>
          </p:cNvPr>
          <p:cNvGrpSpPr/>
          <p:nvPr/>
        </p:nvGrpSpPr>
        <p:grpSpPr>
          <a:xfrm>
            <a:off x="3890205" y="3794078"/>
            <a:ext cx="4437702" cy="1273846"/>
            <a:chOff x="3890205" y="3794078"/>
            <a:chExt cx="4437702" cy="1273846"/>
          </a:xfrm>
        </p:grpSpPr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CC6C30EB-2BD9-12D4-1265-D9E4E1342C54}"/>
                </a:ext>
              </a:extLst>
            </p:cNvPr>
            <p:cNvSpPr txBox="1"/>
            <p:nvPr/>
          </p:nvSpPr>
          <p:spPr>
            <a:xfrm>
              <a:off x="3890205" y="4544704"/>
              <a:ext cx="28616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&lt;Gemini 2.5 Pro&gt;</a:t>
              </a:r>
            </a:p>
          </p:txBody>
        </p:sp>
        <p:cxnSp>
          <p:nvCxnSpPr>
            <p:cNvPr id="17" name="Łącznik prosty ze strzałką 16">
              <a:extLst>
                <a:ext uri="{FF2B5EF4-FFF2-40B4-BE49-F238E27FC236}">
                  <a16:creationId xmlns:a16="http://schemas.microsoft.com/office/drawing/2014/main" id="{27D7F444-690F-0CFD-39CC-D77CDC6E3D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597" y="3794078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CAEF746F-4773-33ED-8AE8-95B45E816965}"/>
              </a:ext>
            </a:extLst>
          </p:cNvPr>
          <p:cNvGrpSpPr/>
          <p:nvPr/>
        </p:nvGrpSpPr>
        <p:grpSpPr>
          <a:xfrm>
            <a:off x="4924719" y="1388497"/>
            <a:ext cx="3403188" cy="1273846"/>
            <a:chOff x="4924719" y="1388497"/>
            <a:chExt cx="3403188" cy="1273846"/>
          </a:xfrm>
        </p:grpSpPr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FD03EBFF-CA44-E1A5-5E79-64415DC69FA7}"/>
                </a:ext>
              </a:extLst>
            </p:cNvPr>
            <p:cNvSpPr txBox="1"/>
            <p:nvPr/>
          </p:nvSpPr>
          <p:spPr>
            <a:xfrm>
              <a:off x="4924719" y="1388497"/>
              <a:ext cx="1500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&lt;GPT-5&gt;</a:t>
              </a:r>
            </a:p>
          </p:txBody>
        </p:sp>
        <p:cxnSp>
          <p:nvCxnSpPr>
            <p:cNvPr id="26" name="Łącznik prosty ze strzałką 25">
              <a:extLst>
                <a:ext uri="{FF2B5EF4-FFF2-40B4-BE49-F238E27FC236}">
                  <a16:creationId xmlns:a16="http://schemas.microsoft.com/office/drawing/2014/main" id="{126D1C36-B7D1-1981-00E5-4BCE92F4933B}"/>
                </a:ext>
              </a:extLst>
            </p:cNvPr>
            <p:cNvCxnSpPr>
              <a:cxnSpLocks/>
            </p:cNvCxnSpPr>
            <p:nvPr/>
          </p:nvCxnSpPr>
          <p:spPr>
            <a:xfrm>
              <a:off x="7028597" y="1911717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302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3C1E6-72F4-2FBE-174F-8930042C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 descr="Robot kontur">
            <a:extLst>
              <a:ext uri="{FF2B5EF4-FFF2-40B4-BE49-F238E27FC236}">
                <a16:creationId xmlns:a16="http://schemas.microsoft.com/office/drawing/2014/main" id="{ED1D9F5A-E9DB-2711-99B4-FF1383284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027" y="2339783"/>
            <a:ext cx="1707583" cy="1707585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332E295E-74B2-A182-D73C-B3C7FD154E7F}"/>
              </a:ext>
            </a:extLst>
          </p:cNvPr>
          <p:cNvSpPr/>
          <p:nvPr/>
        </p:nvSpPr>
        <p:spPr>
          <a:xfrm>
            <a:off x="7014225" y="2451478"/>
            <a:ext cx="1808480" cy="16982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DAD38E23-CC2E-946D-9D5D-B498C6BC93F6}"/>
              </a:ext>
            </a:extLst>
          </p:cNvPr>
          <p:cNvCxnSpPr>
            <a:cxnSpLocks/>
          </p:cNvCxnSpPr>
          <p:nvPr/>
        </p:nvCxnSpPr>
        <p:spPr>
          <a:xfrm>
            <a:off x="9050437" y="325453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63CE7AA2-8483-A089-938F-4527F208833C}"/>
              </a:ext>
            </a:extLst>
          </p:cNvPr>
          <p:cNvSpPr txBox="1"/>
          <p:nvPr/>
        </p:nvSpPr>
        <p:spPr>
          <a:xfrm>
            <a:off x="1468250" y="2997072"/>
            <a:ext cx="3115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/>
              <a:t>&lt;Claude 4.1 Opus&gt;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DFB51F7D-9D32-435D-A35E-6D6822BA93E2}"/>
              </a:ext>
            </a:extLst>
          </p:cNvPr>
          <p:cNvCxnSpPr/>
          <p:nvPr/>
        </p:nvCxnSpPr>
        <p:spPr>
          <a:xfrm>
            <a:off x="5269580" y="3285016"/>
            <a:ext cx="129931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31B4880-A696-FB95-3E0A-16EF504F2EB5}"/>
              </a:ext>
            </a:extLst>
          </p:cNvPr>
          <p:cNvGrpSpPr/>
          <p:nvPr/>
        </p:nvGrpSpPr>
        <p:grpSpPr>
          <a:xfrm>
            <a:off x="2131188" y="3885518"/>
            <a:ext cx="4437702" cy="1273846"/>
            <a:chOff x="3890205" y="3794078"/>
            <a:chExt cx="4437702" cy="1273846"/>
          </a:xfrm>
        </p:grpSpPr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2E661E6E-DDA0-0F45-50FF-4DEC5CAC1147}"/>
                </a:ext>
              </a:extLst>
            </p:cNvPr>
            <p:cNvSpPr txBox="1"/>
            <p:nvPr/>
          </p:nvSpPr>
          <p:spPr>
            <a:xfrm>
              <a:off x="3890205" y="4544704"/>
              <a:ext cx="28616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&lt;Gemini 2.5 Pro&gt;</a:t>
              </a:r>
            </a:p>
          </p:txBody>
        </p: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6FEC3BB6-3B52-8261-1139-8CD5F9A82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597" y="3794078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AA9A688F-B020-8D51-B83F-5650295F69E1}"/>
              </a:ext>
            </a:extLst>
          </p:cNvPr>
          <p:cNvGrpSpPr/>
          <p:nvPr/>
        </p:nvGrpSpPr>
        <p:grpSpPr>
          <a:xfrm>
            <a:off x="3165702" y="1479937"/>
            <a:ext cx="3403188" cy="1273846"/>
            <a:chOff x="4924719" y="1388497"/>
            <a:chExt cx="3403188" cy="1273846"/>
          </a:xfrm>
        </p:grpSpPr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29624E38-13DF-FF5B-2CF8-E332D4508264}"/>
                </a:ext>
              </a:extLst>
            </p:cNvPr>
            <p:cNvSpPr txBox="1"/>
            <p:nvPr/>
          </p:nvSpPr>
          <p:spPr>
            <a:xfrm>
              <a:off x="4924719" y="1388497"/>
              <a:ext cx="1500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800"/>
                <a:t>&lt;GPT-5&gt;</a:t>
              </a:r>
            </a:p>
          </p:txBody>
        </p:sp>
        <p:cxnSp>
          <p:nvCxnSpPr>
            <p:cNvPr id="31" name="Łącznik prosty ze strzałką 30">
              <a:extLst>
                <a:ext uri="{FF2B5EF4-FFF2-40B4-BE49-F238E27FC236}">
                  <a16:creationId xmlns:a16="http://schemas.microsoft.com/office/drawing/2014/main" id="{6C052F5A-FCB2-24A0-42F0-D76B21665FCB}"/>
                </a:ext>
              </a:extLst>
            </p:cNvPr>
            <p:cNvCxnSpPr>
              <a:cxnSpLocks/>
            </p:cNvCxnSpPr>
            <p:nvPr/>
          </p:nvCxnSpPr>
          <p:spPr>
            <a:xfrm>
              <a:off x="7028597" y="1911717"/>
              <a:ext cx="1299310" cy="7506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136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_aw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tyw_aw" id="{3CEC4B4F-795A-D845-9F0C-14B0FBA9BC3E}" vid="{E3BEDF86-C573-4840-95E2-7D31C61DE2D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motyw_aw</Template>
  <TotalTime>2832</TotalTime>
  <Words>580</Words>
  <Application>Microsoft Macintosh PowerPoint</Application>
  <PresentationFormat>Panoramiczny</PresentationFormat>
  <Paragraphs>104</Paragraphs>
  <Slides>45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45</vt:i4>
      </vt:variant>
    </vt:vector>
  </HeadingPairs>
  <TitlesOfParts>
    <vt:vector size="49" baseType="lpstr">
      <vt:lpstr>Arial</vt:lpstr>
      <vt:lpstr>Calibri</vt:lpstr>
      <vt:lpstr>Helvetica Neue Condensed</vt:lpstr>
      <vt:lpstr>motyw_aw</vt:lpstr>
      <vt:lpstr>MCP</vt:lpstr>
      <vt:lpstr>Prezentacja programu PowerPoint</vt:lpstr>
      <vt:lpstr>Prezentacja programu PowerPoint</vt:lpstr>
      <vt:lpstr>Problem</vt:lpstr>
      <vt:lpstr>Theorem</vt:lpstr>
      <vt:lpstr>Solution</vt:lpstr>
      <vt:lpstr>Model Context Protocol</vt:lpstr>
      <vt:lpstr>Prezentacja programu PowerPoint</vt:lpstr>
      <vt:lpstr>Prezentacja programu PowerPoint</vt:lpstr>
      <vt:lpstr>Prezentacja programu PowerPoint</vt:lpstr>
      <vt:lpstr>Process</vt:lpstr>
      <vt:lpstr>Process</vt:lpstr>
      <vt:lpstr>Communication</vt:lpstr>
      <vt:lpstr>Information</vt:lpstr>
      <vt:lpstr>Host</vt:lpstr>
      <vt:lpstr>Host</vt:lpstr>
      <vt:lpstr>Host</vt:lpstr>
      <vt:lpstr>Client</vt:lpstr>
      <vt:lpstr>Client</vt:lpstr>
      <vt:lpstr>Server</vt:lpstr>
      <vt:lpstr>Prezentacja programu PowerPoint</vt:lpstr>
      <vt:lpstr>Prezentacja programu PowerPoint</vt:lpstr>
      <vt:lpstr>@tool</vt:lpstr>
      <vt:lpstr>@resource</vt:lpstr>
      <vt:lpstr>@prompt</vt:lpstr>
      <vt:lpstr>How to create the MCP server?</vt:lpstr>
      <vt:lpstr>From scratch</vt:lpstr>
      <vt:lpstr>Basing on official MCP SDK </vt:lpstr>
      <vt:lpstr>Basing on official MCP Python-SDK</vt:lpstr>
      <vt:lpstr>Official integratons</vt:lpstr>
      <vt:lpstr>Use community-built MCP servers</vt:lpstr>
      <vt:lpstr>How to run the MCP server?</vt:lpstr>
      <vt:lpstr>Locally via stdio channel</vt:lpstr>
      <vt:lpstr>Remotely via Streamable HTTP  channel</vt:lpstr>
      <vt:lpstr>Docker</vt:lpstr>
      <vt:lpstr>Security?</vt:lpstr>
      <vt:lpstr>Useful tools</vt:lpstr>
      <vt:lpstr>MCP inspector</vt:lpstr>
      <vt:lpstr>Prezentacja programu PowerPoint</vt:lpstr>
      <vt:lpstr>Prezentacja programu PowerPoint</vt:lpstr>
      <vt:lpstr>MCP llms-txt Documentation Server</vt:lpstr>
      <vt:lpstr>MCP Inspector</vt:lpstr>
      <vt:lpstr>Claude integration</vt:lpstr>
      <vt:lpstr>Claude integration</vt:lpstr>
      <vt:lpstr>Claude integration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Inteligencja cyfrowa</dc:title>
  <dc:creator>Wodecki Andrzej</dc:creator>
  <cp:lastModifiedBy>Andrzej Wodecki</cp:lastModifiedBy>
  <cp:revision>201</cp:revision>
  <dcterms:created xsi:type="dcterms:W3CDTF">2023-03-27T08:30:38Z</dcterms:created>
  <dcterms:modified xsi:type="dcterms:W3CDTF">2025-10-05T10:01:28Z</dcterms:modified>
</cp:coreProperties>
</file>